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318" r:id="rId3"/>
    <p:sldId id="319" r:id="rId4"/>
    <p:sldId id="322" r:id="rId5"/>
    <p:sldId id="323" r:id="rId6"/>
    <p:sldId id="324" r:id="rId7"/>
    <p:sldId id="325" r:id="rId8"/>
    <p:sldId id="340" r:id="rId9"/>
    <p:sldId id="326" r:id="rId10"/>
    <p:sldId id="341" r:id="rId11"/>
    <p:sldId id="321" r:id="rId12"/>
    <p:sldId id="342" r:id="rId13"/>
    <p:sldId id="345" r:id="rId14"/>
    <p:sldId id="343" r:id="rId15"/>
    <p:sldId id="307" r:id="rId16"/>
    <p:sldId id="306" r:id="rId17"/>
    <p:sldId id="320" r:id="rId18"/>
    <p:sldId id="315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08D21E-738B-4587-85A0-25D1BD334810}" v="141" dt="2024-10-14T08:30:13.59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0"/>
  </p:normalViewPr>
  <p:slideViewPr>
    <p:cSldViewPr snapToGrid="0">
      <p:cViewPr varScale="1">
        <p:scale>
          <a:sx n="63" d="100"/>
          <a:sy n="63" d="100"/>
        </p:scale>
        <p:origin x="398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venir Next Regular"/>
      </a:defRPr>
    </a:lvl1pPr>
    <a:lvl2pPr indent="228600" latinLnBrk="0">
      <a:defRPr sz="1200">
        <a:latin typeface="+mj-lt"/>
        <a:ea typeface="+mj-ea"/>
        <a:cs typeface="+mj-cs"/>
        <a:sym typeface="Avenir Next Regular"/>
      </a:defRPr>
    </a:lvl2pPr>
    <a:lvl3pPr indent="457200" latinLnBrk="0">
      <a:defRPr sz="1200">
        <a:latin typeface="+mj-lt"/>
        <a:ea typeface="+mj-ea"/>
        <a:cs typeface="+mj-cs"/>
        <a:sym typeface="Avenir Next Regular"/>
      </a:defRPr>
    </a:lvl3pPr>
    <a:lvl4pPr indent="685800" latinLnBrk="0">
      <a:defRPr sz="1200">
        <a:latin typeface="+mj-lt"/>
        <a:ea typeface="+mj-ea"/>
        <a:cs typeface="+mj-cs"/>
        <a:sym typeface="Avenir Next Regular"/>
      </a:defRPr>
    </a:lvl4pPr>
    <a:lvl5pPr indent="914400" latinLnBrk="0">
      <a:defRPr sz="1200">
        <a:latin typeface="+mj-lt"/>
        <a:ea typeface="+mj-ea"/>
        <a:cs typeface="+mj-cs"/>
        <a:sym typeface="Avenir Next Regular"/>
      </a:defRPr>
    </a:lvl5pPr>
    <a:lvl6pPr indent="1143000" latinLnBrk="0">
      <a:defRPr sz="1200">
        <a:latin typeface="+mj-lt"/>
        <a:ea typeface="+mj-ea"/>
        <a:cs typeface="+mj-cs"/>
        <a:sym typeface="Avenir Next Regular"/>
      </a:defRPr>
    </a:lvl6pPr>
    <a:lvl7pPr indent="1371600" latinLnBrk="0">
      <a:defRPr sz="1200">
        <a:latin typeface="+mj-lt"/>
        <a:ea typeface="+mj-ea"/>
        <a:cs typeface="+mj-cs"/>
        <a:sym typeface="Avenir Next Regular"/>
      </a:defRPr>
    </a:lvl7pPr>
    <a:lvl8pPr indent="1600200" latinLnBrk="0">
      <a:defRPr sz="1200">
        <a:latin typeface="+mj-lt"/>
        <a:ea typeface="+mj-ea"/>
        <a:cs typeface="+mj-cs"/>
        <a:sym typeface="Avenir Next Regular"/>
      </a:defRPr>
    </a:lvl8pPr>
    <a:lvl9pPr indent="1828800" latinLnBrk="0">
      <a:defRPr sz="1200">
        <a:latin typeface="+mj-lt"/>
        <a:ea typeface="+mj-ea"/>
        <a:cs typeface="+mj-cs"/>
        <a:sym typeface="Avenir Next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BC429-CD79-3A41-91AF-EC081EE7146B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760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BC429-CD79-3A41-91AF-EC081EE7146B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064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9BC429-CD79-3A41-91AF-EC081EE7146B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963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374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ijdelijke aanduiding voor tekst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ijdelijke aanduiding voor tekst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Tijdelijke aanduiding voor afbeelding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72878" y="6391593"/>
            <a:ext cx="280922" cy="2946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venir Next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2881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" descr="Image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53326"/>
            <a:ext cx="12192000" cy="460538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Rectangle"/>
          <p:cNvSpPr/>
          <p:nvPr/>
        </p:nvSpPr>
        <p:spPr>
          <a:xfrm>
            <a:off x="0" y="-2"/>
            <a:ext cx="12192000" cy="2253328"/>
          </a:xfrm>
          <a:prstGeom prst="rect">
            <a:avLst/>
          </a:prstGeom>
          <a:solidFill>
            <a:srgbClr val="0C2458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venir Next Regular"/>
              </a:defRPr>
            </a:pPr>
            <a:endParaRPr/>
          </a:p>
        </p:txBody>
      </p:sp>
      <p:sp>
        <p:nvSpPr>
          <p:cNvPr id="96" name="Titel 1"/>
          <p:cNvSpPr txBox="1">
            <a:spLocks noGrp="1"/>
          </p:cNvSpPr>
          <p:nvPr>
            <p:ph type="ctrTitle"/>
          </p:nvPr>
        </p:nvSpPr>
        <p:spPr>
          <a:xfrm>
            <a:off x="325677" y="339365"/>
            <a:ext cx="11599623" cy="175248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  <a:defRPr sz="3500" b="1" spc="100">
                <a:solidFill>
                  <a:srgbClr val="FFFFFF"/>
                </a:solidFill>
              </a:defRPr>
            </a:pP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Klimaatrechtszaken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emocratie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b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Een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middel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om </a:t>
            </a:r>
            <a:r>
              <a:rPr lang="nl-NL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Rechtvaardiging te Eisen</a:t>
            </a:r>
            <a:endParaRPr lang="nl-NL" sz="3200" i="1" spc="0" dirty="0"/>
          </a:p>
        </p:txBody>
      </p:sp>
      <p:sp>
        <p:nvSpPr>
          <p:cNvPr id="97" name="Titel 1"/>
          <p:cNvSpPr txBox="1"/>
          <p:nvPr/>
        </p:nvSpPr>
        <p:spPr>
          <a:xfrm>
            <a:off x="7023100" y="5971541"/>
            <a:ext cx="4375595" cy="467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45718" tIns="45718" rIns="45718" bIns="45718">
            <a:normAutofit/>
          </a:bodyPr>
          <a:lstStyle>
            <a:lvl1pPr algn="r">
              <a:lnSpc>
                <a:spcPct val="90000"/>
              </a:lnSpc>
              <a:defRPr sz="1900">
                <a:solidFill>
                  <a:srgbClr val="FFFFFF"/>
                </a:solidFill>
                <a:latin typeface="+mj-lt"/>
                <a:ea typeface="+mj-ea"/>
                <a:cs typeface="+mj-cs"/>
                <a:sym typeface="Avenir Next Regular"/>
              </a:defRPr>
            </a:lvl1pPr>
          </a:lstStyle>
          <a:p>
            <a:r>
              <a:t>Christina Eckes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86ECB6-1666-358D-42A2-6D597F4D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95" y="68263"/>
            <a:ext cx="7954409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53994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265190-ACA9-4D6A-B64B-8A3517974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809" y="580627"/>
            <a:ext cx="9002381" cy="56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2917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"/>
          <p:cNvSpPr/>
          <p:nvPr/>
        </p:nvSpPr>
        <p:spPr>
          <a:xfrm>
            <a:off x="-1" y="0"/>
            <a:ext cx="3624066" cy="6858000"/>
          </a:xfrm>
          <a:prstGeom prst="rect">
            <a:avLst/>
          </a:prstGeom>
          <a:solidFill>
            <a:srgbClr val="2943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venir Next Regular"/>
              </a:defRPr>
            </a:pPr>
            <a:endParaRPr/>
          </a:p>
        </p:txBody>
      </p:sp>
      <p:sp>
        <p:nvSpPr>
          <p:cNvPr id="143" name="Titel 1"/>
          <p:cNvSpPr txBox="1">
            <a:spLocks noGrp="1"/>
          </p:cNvSpPr>
          <p:nvPr>
            <p:ph type="title"/>
          </p:nvPr>
        </p:nvSpPr>
        <p:spPr>
          <a:xfrm>
            <a:off x="66675" y="708025"/>
            <a:ext cx="3529459" cy="1325563"/>
          </a:xfrm>
          <a:prstGeom prst="rect">
            <a:avLst/>
          </a:prstGeom>
        </p:spPr>
        <p:txBody>
          <a:bodyPr/>
          <a:lstStyle>
            <a:lvl1pPr>
              <a:defRPr sz="3300" b="1" spc="-100">
                <a:solidFill>
                  <a:srgbClr val="FFFFFF"/>
                </a:solidFill>
              </a:defRPr>
            </a:lvl1pPr>
          </a:lstStyle>
          <a:p>
            <a:r>
              <a:rPr lang="en-GB" i="1" dirty="0" err="1"/>
              <a:t>Klimaatrechtszaken</a:t>
            </a:r>
            <a:endParaRPr i="1" dirty="0"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alphaModFix amt="28702"/>
          </a:blip>
          <a:srcRect l="17142" r="14829" b="44020"/>
          <a:stretch>
            <a:fillRect/>
          </a:stretch>
        </p:blipFill>
        <p:spPr>
          <a:xfrm>
            <a:off x="-398" y="3857783"/>
            <a:ext cx="3625505" cy="30185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1636825-9AE0-229D-407D-AB4EA986B761}"/>
              </a:ext>
            </a:extLst>
          </p:cNvPr>
          <p:cNvSpPr txBox="1"/>
          <p:nvPr/>
        </p:nvSpPr>
        <p:spPr>
          <a:xfrm>
            <a:off x="3860086" y="181932"/>
            <a:ext cx="7716033" cy="63709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b="1" i="1" dirty="0"/>
              <a:t>Urgenda (NL, 2019)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dirty="0"/>
              <a:t>Rechtvaardiging voor het niet doen van zijn 'fair share’ van 25% in 2020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400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b="1" i="1" dirty="0" err="1"/>
              <a:t>Neubauer</a:t>
            </a:r>
            <a:r>
              <a:rPr lang="nl-NL" sz="2400" b="1" i="1" dirty="0"/>
              <a:t> (DE, 2021)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dirty="0"/>
              <a:t>Budgettaire benadering - (schuchtere) berekening van ‘fair share’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dirty="0"/>
              <a:t>Kosten van mitigatiemaatregelen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400" b="1" i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b="1" i="1" dirty="0"/>
              <a:t>Klimaatzaak (BE, 2023)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dirty="0"/>
              <a:t>Nog steeds geen adequate en redelijke maatregelen aangetoond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dirty="0"/>
              <a:t>Absoluut minimum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400" b="1" i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nl-NL" sz="2400" b="1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KlimaSeniorinnen</a:t>
            </a:r>
            <a:r>
              <a:rPr kumimoji="0" lang="nl-NL" sz="24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Helvetica"/>
              </a:rPr>
              <a:t> (ECHR, 2024)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i="1" dirty="0"/>
              <a:t>Verplichting om een ‘fair share’ koolstofbudget te kwantificeren</a:t>
            </a:r>
          </a:p>
        </p:txBody>
      </p:sp>
    </p:spTree>
    <p:extLst>
      <p:ext uri="{BB962C8B-B14F-4D97-AF65-F5344CB8AC3E}">
        <p14:creationId xmlns:p14="http://schemas.microsoft.com/office/powerpoint/2010/main" val="26988779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"/>
          <p:cNvSpPr/>
          <p:nvPr/>
        </p:nvSpPr>
        <p:spPr>
          <a:xfrm>
            <a:off x="-1" y="0"/>
            <a:ext cx="3624066" cy="6858000"/>
          </a:xfrm>
          <a:prstGeom prst="rect">
            <a:avLst/>
          </a:prstGeom>
          <a:solidFill>
            <a:srgbClr val="2943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venir Next Regular"/>
              </a:defRPr>
            </a:pPr>
            <a:endParaRPr/>
          </a:p>
        </p:txBody>
      </p:sp>
      <p:sp>
        <p:nvSpPr>
          <p:cNvPr id="143" name="Titel 1"/>
          <p:cNvSpPr txBox="1">
            <a:spLocks noGrp="1"/>
          </p:cNvSpPr>
          <p:nvPr>
            <p:ph type="title"/>
          </p:nvPr>
        </p:nvSpPr>
        <p:spPr>
          <a:xfrm>
            <a:off x="66675" y="708025"/>
            <a:ext cx="3529459" cy="1325563"/>
          </a:xfrm>
          <a:prstGeom prst="rect">
            <a:avLst/>
          </a:prstGeom>
        </p:spPr>
        <p:txBody>
          <a:bodyPr/>
          <a:lstStyle>
            <a:lvl1pPr>
              <a:defRPr sz="3300" b="1" spc="-100">
                <a:solidFill>
                  <a:srgbClr val="FFFFFF"/>
                </a:solidFill>
              </a:defRPr>
            </a:lvl1pPr>
          </a:lstStyle>
          <a:p>
            <a:r>
              <a:rPr lang="en-GB" i="1" dirty="0"/>
              <a:t>Urgenda</a:t>
            </a:r>
            <a:endParaRPr i="1" dirty="0"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alphaModFix amt="28702"/>
          </a:blip>
          <a:srcRect l="17142" r="14829" b="44020"/>
          <a:stretch>
            <a:fillRect/>
          </a:stretch>
        </p:blipFill>
        <p:spPr>
          <a:xfrm>
            <a:off x="-398" y="3857783"/>
            <a:ext cx="3625505" cy="30185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1636825-9AE0-229D-407D-AB4EA986B761}"/>
              </a:ext>
            </a:extLst>
          </p:cNvPr>
          <p:cNvSpPr txBox="1"/>
          <p:nvPr/>
        </p:nvSpPr>
        <p:spPr>
          <a:xfrm>
            <a:off x="3860086" y="181932"/>
            <a:ext cx="7716033" cy="563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i="1" dirty="0"/>
              <a:t>25% reductie in 2020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400" i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i="1" dirty="0"/>
              <a:t>Dit is een zo lage vermindering van uitstoot dat het sowieso moet plaatsvinden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400" i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i="1" dirty="0"/>
              <a:t>Niet genoeg als iedereen dit doet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400" i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i="1" dirty="0"/>
              <a:t>2°C is al achterhaald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400" i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400" i="1" dirty="0"/>
              <a:t>MAAR de vraag is: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400" i="1" dirty="0"/>
          </a:p>
          <a:p>
            <a:r>
              <a:rPr lang="nl-NL" sz="2400" i="1" dirty="0"/>
              <a:t>Kunnen rechters een minimum vastleggen?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400" i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400" i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400" i="1" dirty="0"/>
          </a:p>
        </p:txBody>
      </p:sp>
    </p:spTree>
    <p:extLst>
      <p:ext uri="{BB962C8B-B14F-4D97-AF65-F5344CB8AC3E}">
        <p14:creationId xmlns:p14="http://schemas.microsoft.com/office/powerpoint/2010/main" val="403790147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"/>
          <p:cNvSpPr/>
          <p:nvPr/>
        </p:nvSpPr>
        <p:spPr>
          <a:xfrm>
            <a:off x="-1" y="0"/>
            <a:ext cx="3624066" cy="6858000"/>
          </a:xfrm>
          <a:prstGeom prst="rect">
            <a:avLst/>
          </a:prstGeom>
          <a:solidFill>
            <a:srgbClr val="2943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venir Next Regular"/>
              </a:defRPr>
            </a:pPr>
            <a:endParaRPr/>
          </a:p>
        </p:txBody>
      </p:sp>
      <p:sp>
        <p:nvSpPr>
          <p:cNvPr id="143" name="Titel 1"/>
          <p:cNvSpPr txBox="1">
            <a:spLocks noGrp="1"/>
          </p:cNvSpPr>
          <p:nvPr>
            <p:ph type="title"/>
          </p:nvPr>
        </p:nvSpPr>
        <p:spPr>
          <a:xfrm>
            <a:off x="263951" y="708025"/>
            <a:ext cx="3332183" cy="1325563"/>
          </a:xfrm>
          <a:prstGeom prst="rect">
            <a:avLst/>
          </a:prstGeom>
        </p:spPr>
        <p:txBody>
          <a:bodyPr/>
          <a:lstStyle>
            <a:lvl1pPr>
              <a:defRPr sz="3300" b="1" spc="-100">
                <a:solidFill>
                  <a:srgbClr val="FFFFFF"/>
                </a:solidFill>
              </a:defRPr>
            </a:lvl1pPr>
          </a:lstStyle>
          <a:p>
            <a:r>
              <a:rPr lang="en-GB" i="1" dirty="0" err="1"/>
              <a:t>KlimaSeniorinnen</a:t>
            </a:r>
            <a:endParaRPr i="1" dirty="0"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alphaModFix amt="28702"/>
          </a:blip>
          <a:srcRect l="17142" r="14829" b="44020"/>
          <a:stretch>
            <a:fillRect/>
          </a:stretch>
        </p:blipFill>
        <p:spPr>
          <a:xfrm>
            <a:off x="-1" y="3839407"/>
            <a:ext cx="3625505" cy="30185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1636825-9AE0-229D-407D-AB4EA986B761}"/>
              </a:ext>
            </a:extLst>
          </p:cNvPr>
          <p:cNvSpPr txBox="1"/>
          <p:nvPr/>
        </p:nvSpPr>
        <p:spPr>
          <a:xfrm>
            <a:off x="3860086" y="181932"/>
            <a:ext cx="7716033" cy="5693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nl-NL" sz="2800" b="1" i="1" dirty="0"/>
              <a:t>Wat is er nieuw?</a:t>
            </a:r>
          </a:p>
          <a:p>
            <a:endParaRPr lang="nl-NL" sz="2800" b="1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i="1" dirty="0"/>
              <a:t>Aanpak op maat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i="1" dirty="0"/>
              <a:t>Twee beoordelingsmarges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sz="28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800" i="1" dirty="0"/>
              <a:t>Procedurele (en inhoudelijke) plicht om een fair share koolstofbudget te kwantificeren</a:t>
            </a:r>
          </a:p>
          <a:p>
            <a:pPr lvl="1"/>
            <a:r>
              <a:rPr lang="nl-NL" sz="2800" i="1" dirty="0"/>
              <a:t>	(op basis van verplichte principes)</a:t>
            </a:r>
          </a:p>
          <a:p>
            <a:endParaRPr lang="nl-NL" sz="2800" b="1" i="1" dirty="0"/>
          </a:p>
          <a:p>
            <a:endParaRPr lang="nl-NL" sz="2800" b="1" i="1" dirty="0"/>
          </a:p>
          <a:p>
            <a:r>
              <a:rPr lang="nl-NL" sz="2800" b="1" i="1" dirty="0"/>
              <a:t>= rekening houdende met het (nationale) democratische proces</a:t>
            </a:r>
            <a:endParaRPr kumimoji="0" lang="nl-NL" sz="28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6346170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"/>
          <p:cNvSpPr/>
          <p:nvPr/>
        </p:nvSpPr>
        <p:spPr>
          <a:xfrm>
            <a:off x="-1" y="0"/>
            <a:ext cx="3624066" cy="6858000"/>
          </a:xfrm>
          <a:prstGeom prst="rect">
            <a:avLst/>
          </a:prstGeom>
          <a:solidFill>
            <a:srgbClr val="2943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venir Next Regular"/>
              </a:defRPr>
            </a:pPr>
            <a:endParaRPr/>
          </a:p>
        </p:txBody>
      </p:sp>
      <p:sp>
        <p:nvSpPr>
          <p:cNvPr id="143" name="Titel 1"/>
          <p:cNvSpPr txBox="1">
            <a:spLocks noGrp="1"/>
          </p:cNvSpPr>
          <p:nvPr>
            <p:ph type="title"/>
          </p:nvPr>
        </p:nvSpPr>
        <p:spPr>
          <a:xfrm>
            <a:off x="263951" y="708025"/>
            <a:ext cx="3332183" cy="1325563"/>
          </a:xfrm>
          <a:prstGeom prst="rect">
            <a:avLst/>
          </a:prstGeom>
        </p:spPr>
        <p:txBody>
          <a:bodyPr/>
          <a:lstStyle>
            <a:lvl1pPr>
              <a:defRPr sz="3300" b="1" spc="-100">
                <a:solidFill>
                  <a:srgbClr val="FFFFFF"/>
                </a:solidFill>
              </a:defRPr>
            </a:lvl1pPr>
          </a:lstStyle>
          <a:p>
            <a:r>
              <a:rPr lang="en-GB" i="1" dirty="0" err="1"/>
              <a:t>Noodzaak</a:t>
            </a:r>
            <a:r>
              <a:rPr lang="en-GB" i="1" dirty="0"/>
              <a:t> </a:t>
            </a:r>
            <a:r>
              <a:rPr lang="en-GB" i="1" dirty="0" err="1"/>
              <a:t>voor</a:t>
            </a:r>
            <a:r>
              <a:rPr lang="en-GB" i="1" dirty="0"/>
              <a:t> </a:t>
            </a:r>
            <a:r>
              <a:rPr lang="en-GB" i="1" dirty="0" err="1"/>
              <a:t>rechtvaardiging</a:t>
            </a:r>
            <a:endParaRPr i="1" dirty="0"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alphaModFix amt="28702"/>
          </a:blip>
          <a:srcRect l="17142" r="14829" b="44020"/>
          <a:stretch>
            <a:fillRect/>
          </a:stretch>
        </p:blipFill>
        <p:spPr>
          <a:xfrm>
            <a:off x="-398" y="3838733"/>
            <a:ext cx="3625505" cy="30185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1636825-9AE0-229D-407D-AB4EA986B761}"/>
              </a:ext>
            </a:extLst>
          </p:cNvPr>
          <p:cNvSpPr txBox="1"/>
          <p:nvPr/>
        </p:nvSpPr>
        <p:spPr>
          <a:xfrm>
            <a:off x="3860086" y="162882"/>
            <a:ext cx="7716033" cy="64325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UNFCCC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/>
              <a:t>Emission Gap Reports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Europe</a:t>
            </a:r>
            <a:endParaRPr lang="en-GB" sz="2400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ESABCC: </a:t>
            </a:r>
            <a:r>
              <a:rPr lang="nl-NL" sz="2400" dirty="0"/>
              <a:t>Ontoereikende vermindering op grondgebied/oneerlijk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/>
              <a:t>Netherlands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400" dirty="0"/>
              <a:t>Planbureau voor de Leefomgeving, Klimaat- en energieverkenning 2022</a:t>
            </a:r>
            <a:r>
              <a:rPr lang="en-GB" sz="2400" dirty="0"/>
              <a:t> &amp; 2023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b="1" i="1" dirty="0"/>
              <a:t>Wie laten we in de steek?</a:t>
            </a:r>
          </a:p>
          <a:p>
            <a:r>
              <a:rPr lang="nl-NL" sz="2400" i="1" dirty="0"/>
              <a:t>Wereldwijd en binnen Europa = toekomstige generaties, ouderen, vrouwen, armen, lager opgeleiden, mensen met gezondheidsproblemen; kinderen</a:t>
            </a:r>
          </a:p>
          <a:p>
            <a:endParaRPr lang="en-US" sz="2400" dirty="0"/>
          </a:p>
          <a:p>
            <a:r>
              <a:rPr lang="nl-NL" sz="2800" b="1" i="1" dirty="0"/>
              <a:t>Verdere rechtvaardiging noodzakelijk!</a:t>
            </a:r>
          </a:p>
        </p:txBody>
      </p:sp>
    </p:spTree>
    <p:extLst>
      <p:ext uri="{BB962C8B-B14F-4D97-AF65-F5344CB8AC3E}">
        <p14:creationId xmlns:p14="http://schemas.microsoft.com/office/powerpoint/2010/main" val="204152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"/>
          <p:cNvSpPr/>
          <p:nvPr/>
        </p:nvSpPr>
        <p:spPr>
          <a:xfrm>
            <a:off x="-1" y="0"/>
            <a:ext cx="3624066" cy="6858000"/>
          </a:xfrm>
          <a:prstGeom prst="rect">
            <a:avLst/>
          </a:prstGeom>
          <a:solidFill>
            <a:srgbClr val="29439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Avenir Next Regular"/>
              </a:defRPr>
            </a:pPr>
            <a:endParaRPr/>
          </a:p>
        </p:txBody>
      </p:sp>
      <p:sp>
        <p:nvSpPr>
          <p:cNvPr id="143" name="Titel 1"/>
          <p:cNvSpPr txBox="1">
            <a:spLocks noGrp="1"/>
          </p:cNvSpPr>
          <p:nvPr>
            <p:ph type="title"/>
          </p:nvPr>
        </p:nvSpPr>
        <p:spPr>
          <a:xfrm>
            <a:off x="263951" y="708025"/>
            <a:ext cx="3332183" cy="1325563"/>
          </a:xfrm>
          <a:prstGeom prst="rect">
            <a:avLst/>
          </a:prstGeom>
        </p:spPr>
        <p:txBody>
          <a:bodyPr/>
          <a:lstStyle>
            <a:lvl1pPr>
              <a:defRPr sz="3300" b="1" spc="-100">
                <a:solidFill>
                  <a:srgbClr val="FFFFFF"/>
                </a:solidFill>
              </a:defRPr>
            </a:lvl1pPr>
          </a:lstStyle>
          <a:p>
            <a:r>
              <a:rPr lang="nl-NL" i="1" dirty="0"/>
              <a:t>Recht op rechtvaardiging </a:t>
            </a:r>
            <a:endParaRPr i="1" dirty="0"/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alphaModFix amt="28702"/>
          </a:blip>
          <a:srcRect l="17142" r="14829" b="44020"/>
          <a:stretch>
            <a:fillRect/>
          </a:stretch>
        </p:blipFill>
        <p:spPr>
          <a:xfrm>
            <a:off x="-398" y="3838733"/>
            <a:ext cx="3625505" cy="301859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51636825-9AE0-229D-407D-AB4EA986B761}"/>
              </a:ext>
            </a:extLst>
          </p:cNvPr>
          <p:cNvSpPr txBox="1"/>
          <p:nvPr/>
        </p:nvSpPr>
        <p:spPr>
          <a:xfrm>
            <a:off x="3860086" y="181932"/>
            <a:ext cx="7716033" cy="63709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Schade aan en beperkingen van mensenrechten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Wettelijke verplichting tot motivering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Recht op rechtvaardiging (Forst; </a:t>
            </a:r>
            <a:r>
              <a:rPr lang="nl-NL" sz="2400" dirty="0" err="1"/>
              <a:t>Kumm</a:t>
            </a:r>
            <a:r>
              <a:rPr lang="nl-NL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b="1" dirty="0"/>
              <a:t>De mogelijkheid om rechtvaardiging te eisen maakt deel uit van de aanspraak van het recht op legitiem gezag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Rechterlijke toetsing = proces van gemotiveerd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De VRAAG is NIET: moeten rechters ‘recht maken’?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MAAR: </a:t>
            </a:r>
            <a:r>
              <a:rPr lang="nl-NL" sz="2400" b="1" i="1" dirty="0"/>
              <a:t>Wat is het gezag van een beslissing die een last oplegt zonder rechtvaardiging?</a:t>
            </a:r>
            <a:endParaRPr kumimoji="0" lang="nl-NL" sz="24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6040321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1A389-B238-53D8-512D-38C4FC6D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5BB60-E1E6-3D02-69AD-F0DA8FD108A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3E50A9-A275-5441-E15B-032913AFC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08"/>
            <a:ext cx="12192000" cy="683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3425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rown sign with black text&#10;&#10;Description automatically generated">
            <a:extLst>
              <a:ext uri="{FF2B5EF4-FFF2-40B4-BE49-F238E27FC236}">
                <a16:creationId xmlns:a16="http://schemas.microsoft.com/office/drawing/2014/main" id="{0BC5C709-080E-9763-A5C8-401C21E0C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447" y="68263"/>
            <a:ext cx="504110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581637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06DCC7-1918-4463-2817-1D8A26569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6" y="121712"/>
            <a:ext cx="10215564" cy="6614576"/>
          </a:xfrm>
          <a:prstGeom prst="rect">
            <a:avLst/>
          </a:prstGeom>
          <a:noFill/>
        </p:spPr>
      </p:pic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E2BD63CF-D6CB-1445-C35B-EFC90E741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324600"/>
            <a:ext cx="5334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rgbClr val="90003E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2EFD59E-DE3D-40BD-8FC8-6FAE73CA9242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87808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E2BD63CF-D6CB-1445-C35B-EFC90E741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324600"/>
            <a:ext cx="5334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rgbClr val="90003E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2EFD59E-DE3D-40BD-8FC8-6FAE73CA9242}" type="slidenum">
              <a:rPr lang="nl-NL" smtClean="0"/>
              <a:pPr/>
              <a:t>3</a:t>
            </a:fld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4BDB2-AE8B-6EE4-1516-D49B1CBF9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72" y="216349"/>
            <a:ext cx="9582164" cy="642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173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2F52E90A-0B91-E9F3-F320-42AA32046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710216"/>
            <a:ext cx="11950700" cy="5437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61793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81366-5FA9-B957-AB59-E1BA31832F1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23F29-EFA6-5232-0AB5-2B7336B5D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867"/>
            <a:ext cx="12192000" cy="409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165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report&#10;&#10;Description automatically generated">
            <a:extLst>
              <a:ext uri="{FF2B5EF4-FFF2-40B4-BE49-F238E27FC236}">
                <a16:creationId xmlns:a16="http://schemas.microsoft.com/office/drawing/2014/main" id="{19189F14-67F2-FBCD-3EC6-E29AAEB7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158368"/>
            <a:ext cx="11950700" cy="4541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411369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5809FE-167A-6A20-AF1C-FEA71BE9E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022" y="0"/>
            <a:ext cx="10173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154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C027320-0F39-6B4E-285B-3381CE049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7" r="6983"/>
          <a:stretch/>
        </p:blipFill>
        <p:spPr bwMode="auto">
          <a:xfrm>
            <a:off x="1524020" y="10"/>
            <a:ext cx="9143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ijdelijke aanduiding voor dianummer 4" hidden="1">
            <a:extLst>
              <a:ext uri="{FF2B5EF4-FFF2-40B4-BE49-F238E27FC236}">
                <a16:creationId xmlns:a16="http://schemas.microsoft.com/office/drawing/2014/main" id="{E2BD63CF-D6CB-1445-C35B-EFC90E741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001000" y="6324600"/>
            <a:ext cx="53340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nl-NL"/>
            </a:defPPr>
            <a:lvl1pPr marL="0" algn="l" defTabSz="914400" rtl="0" eaLnBrk="1" latinLnBrk="0" hangingPunct="1">
              <a:defRPr sz="1000" kern="1200">
                <a:solidFill>
                  <a:srgbClr val="90003E"/>
                </a:solidFill>
                <a:latin typeface="Arial" pitchFamily="-1" charset="0"/>
                <a:ea typeface="Arial" pitchFamily="-1" charset="0"/>
                <a:cs typeface="Arial" pitchFamily="-1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32EFD59E-DE3D-40BD-8FC8-6FAE73CA9242}" type="slidenum">
              <a:rPr lang="nl-NL" smtClean="0"/>
              <a:pPr>
                <a:spcAft>
                  <a:spcPts val="600"/>
                </a:spcAft>
              </a:pPr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93623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aph of the number of climate legislation cases&#10;&#10;Description automatically generated">
            <a:extLst>
              <a:ext uri="{FF2B5EF4-FFF2-40B4-BE49-F238E27FC236}">
                <a16:creationId xmlns:a16="http://schemas.microsoft.com/office/drawing/2014/main" id="{4CF788F1-C383-CC4C-5E70-A873FE07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98" r="1" b="2470"/>
          <a:stretch/>
        </p:blipFill>
        <p:spPr>
          <a:xfrm>
            <a:off x="120650" y="68263"/>
            <a:ext cx="11950700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647049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venir Next Regular"/>
        <a:ea typeface="Avenir Next Regular"/>
        <a:cs typeface="Avenir Next Regular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venir Next Regular"/>
        <a:ea typeface="Avenir Next Regular"/>
        <a:cs typeface="Avenir Next Regular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Breedbeeld</PresentationFormat>
  <Paragraphs>75</Paragraphs>
  <Slides>18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5" baseType="lpstr">
      <vt:lpstr>Arial</vt:lpstr>
      <vt:lpstr>Avenir Next Regular</vt:lpstr>
      <vt:lpstr>Calibri</vt:lpstr>
      <vt:lpstr>Courier New</vt:lpstr>
      <vt:lpstr>Helvetica</vt:lpstr>
      <vt:lpstr>Wingdings</vt:lpstr>
      <vt:lpstr>Kantoorthema</vt:lpstr>
      <vt:lpstr>Klimaatrechtszaken en Democratie:  Een middel om Rechtvaardiging te Eisen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Klimaatrechtszaken</vt:lpstr>
      <vt:lpstr>Urgenda</vt:lpstr>
      <vt:lpstr>KlimaSeniorinnen</vt:lpstr>
      <vt:lpstr>Noodzaak voor rechtvaardiging</vt:lpstr>
      <vt:lpstr>Recht op rechtvaardiging 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Climate Litigation’s Direct and Indirect Consequences for Democracies</dc:title>
  <dc:creator>Christina Eckes</dc:creator>
  <cp:lastModifiedBy>L.P. van der Roest</cp:lastModifiedBy>
  <cp:revision>6</cp:revision>
  <dcterms:modified xsi:type="dcterms:W3CDTF">2025-07-16T01:43:16Z</dcterms:modified>
</cp:coreProperties>
</file>